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handoutMasterIdLst>
    <p:handoutMasterId r:id="rId29"/>
  </p:handoutMasterIdLst>
  <p:sldIdLst>
    <p:sldId id="278" r:id="rId2"/>
    <p:sldId id="256" r:id="rId3"/>
    <p:sldId id="257" r:id="rId4"/>
    <p:sldId id="280" r:id="rId5"/>
    <p:sldId id="281" r:id="rId6"/>
    <p:sldId id="282" r:id="rId7"/>
    <p:sldId id="258" r:id="rId8"/>
    <p:sldId id="283"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51" d="100"/>
          <a:sy n="51" d="100"/>
        </p:scale>
        <p:origin x="653"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2C0FE9B9-76C6-4DA1-9872-34A40DE21D63}" type="datetimeFigureOut">
              <a:rPr lang="en-US" smtClean="0"/>
              <a:t>7/24/2018</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5C71CE9-0EBD-49F4-AC35-4107507ADA0A}" type="slidenum">
              <a:rPr lang="en-US" smtClean="0"/>
              <a:t>‹#›</a:t>
            </a:fld>
            <a:endParaRPr lang="en-US"/>
          </a:p>
        </p:txBody>
      </p:sp>
    </p:spTree>
    <p:extLst>
      <p:ext uri="{BB962C8B-B14F-4D97-AF65-F5344CB8AC3E}">
        <p14:creationId xmlns:p14="http://schemas.microsoft.com/office/powerpoint/2010/main" val="154229436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0CC6AE1-AF8B-4CBD-A9DD-280E9B5349B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24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60E278-1D03-4099-B6BA-AEA98CD7FB7B}"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C6AE1-AF8B-4CBD-A9DD-280E9B5349B9}" type="slidenum">
              <a:rPr lang="en-US" smtClean="0"/>
              <a:t>‹#›</a:t>
            </a:fld>
            <a:endParaRPr lang="en-US"/>
          </a:p>
        </p:txBody>
      </p:sp>
    </p:spTree>
    <p:extLst>
      <p:ext uri="{BB962C8B-B14F-4D97-AF65-F5344CB8AC3E}">
        <p14:creationId xmlns:p14="http://schemas.microsoft.com/office/powerpoint/2010/main" val="1188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004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88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spTree>
    <p:extLst>
      <p:ext uri="{BB962C8B-B14F-4D97-AF65-F5344CB8AC3E}">
        <p14:creationId xmlns:p14="http://schemas.microsoft.com/office/powerpoint/2010/main" val="1014998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016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6890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2804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41997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spTree>
    <p:extLst>
      <p:ext uri="{BB962C8B-B14F-4D97-AF65-F5344CB8AC3E}">
        <p14:creationId xmlns:p14="http://schemas.microsoft.com/office/powerpoint/2010/main" val="1821264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160E278-1D03-4099-B6BA-AEA98CD7FB7B}"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CC6AE1-AF8B-4CBD-A9DD-280E9B5349B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363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160E278-1D03-4099-B6BA-AEA98CD7FB7B}"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C6AE1-AF8B-4CBD-A9DD-280E9B5349B9}" type="slidenum">
              <a:rPr lang="en-US" smtClean="0"/>
              <a:t>‹#›</a:t>
            </a:fld>
            <a:endParaRPr lang="en-US"/>
          </a:p>
        </p:txBody>
      </p:sp>
    </p:spTree>
    <p:extLst>
      <p:ext uri="{BB962C8B-B14F-4D97-AF65-F5344CB8AC3E}">
        <p14:creationId xmlns:p14="http://schemas.microsoft.com/office/powerpoint/2010/main" val="1523706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160E278-1D03-4099-B6BA-AEA98CD7FB7B}"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CC6AE1-AF8B-4CBD-A9DD-280E9B5349B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1109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60E278-1D03-4099-B6BA-AEA98CD7FB7B}"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CC6AE1-AF8B-4CBD-A9DD-280E9B5349B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013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60E278-1D03-4099-B6BA-AEA98CD7FB7B}"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CC6AE1-AF8B-4CBD-A9DD-280E9B5349B9}" type="slidenum">
              <a:rPr lang="en-US" smtClean="0"/>
              <a:t>‹#›</a:t>
            </a:fld>
            <a:endParaRPr lang="en-US"/>
          </a:p>
        </p:txBody>
      </p:sp>
    </p:spTree>
    <p:extLst>
      <p:ext uri="{BB962C8B-B14F-4D97-AF65-F5344CB8AC3E}">
        <p14:creationId xmlns:p14="http://schemas.microsoft.com/office/powerpoint/2010/main" val="4158749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60E278-1D03-4099-B6BA-AEA98CD7FB7B}"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C6AE1-AF8B-4CBD-A9DD-280E9B5349B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908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160E278-1D03-4099-B6BA-AEA98CD7FB7B}"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CC6AE1-AF8B-4CBD-A9DD-280E9B5349B9}" type="slidenum">
              <a:rPr lang="en-US" smtClean="0"/>
              <a:t>‹#›</a:t>
            </a:fld>
            <a:endParaRPr lang="en-US"/>
          </a:p>
        </p:txBody>
      </p:sp>
    </p:spTree>
    <p:extLst>
      <p:ext uri="{BB962C8B-B14F-4D97-AF65-F5344CB8AC3E}">
        <p14:creationId xmlns:p14="http://schemas.microsoft.com/office/powerpoint/2010/main" val="255891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160E278-1D03-4099-B6BA-AEA98CD7FB7B}" type="datetimeFigureOut">
              <a:rPr lang="en-US" smtClean="0"/>
              <a:t>7/24/2018</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0CC6AE1-AF8B-4CBD-A9DD-280E9B5349B9}" type="slidenum">
              <a:rPr lang="en-US" smtClean="0"/>
              <a:t>‹#›</a:t>
            </a:fld>
            <a:endParaRPr lang="en-US"/>
          </a:p>
        </p:txBody>
      </p:sp>
    </p:spTree>
    <p:extLst>
      <p:ext uri="{BB962C8B-B14F-4D97-AF65-F5344CB8AC3E}">
        <p14:creationId xmlns:p14="http://schemas.microsoft.com/office/powerpoint/2010/main" val="3948063632"/>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E5E46-E2B4-4149-9B05-91EF5FBE29B8}"/>
              </a:ext>
            </a:extLst>
          </p:cNvPr>
          <p:cNvSpPr>
            <a:spLocks noGrp="1"/>
          </p:cNvSpPr>
          <p:nvPr>
            <p:ph type="title"/>
          </p:nvPr>
        </p:nvSpPr>
        <p:spPr/>
        <p:txBody>
          <a:bodyPr>
            <a:normAutofit fontScale="90000"/>
          </a:bodyPr>
          <a:lstStyle/>
          <a:p>
            <a:r>
              <a:rPr lang="en-US" b="1" dirty="0"/>
              <a:t/>
            </a:r>
            <a:br>
              <a:rPr lang="en-US" b="1" dirty="0"/>
            </a:br>
            <a:r>
              <a:rPr lang="en-US" b="1" dirty="0"/>
              <a:t>Non-Fraud Research Opportunities in Forensic Accounting Research:</a:t>
            </a:r>
            <a:br>
              <a:rPr lang="en-US" b="1" dirty="0"/>
            </a:br>
            <a:endParaRPr lang="en-US" b="1" dirty="0"/>
          </a:p>
        </p:txBody>
      </p:sp>
      <p:sp>
        <p:nvSpPr>
          <p:cNvPr id="3" name="Content Placeholder 2">
            <a:extLst>
              <a:ext uri="{FF2B5EF4-FFF2-40B4-BE49-F238E27FC236}">
                <a16:creationId xmlns:a16="http://schemas.microsoft.com/office/drawing/2014/main" id="{6807405A-82F9-49D8-9DA8-7038817A69BE}"/>
              </a:ext>
            </a:extLst>
          </p:cNvPr>
          <p:cNvSpPr>
            <a:spLocks noGrp="1"/>
          </p:cNvSpPr>
          <p:nvPr>
            <p:ph idx="1"/>
          </p:nvPr>
        </p:nvSpPr>
        <p:spPr/>
        <p:txBody>
          <a:bodyPr>
            <a:normAutofit lnSpcReduction="10000"/>
          </a:bodyPr>
          <a:lstStyle/>
          <a:p>
            <a:r>
              <a:rPr lang="en-US" dirty="0"/>
              <a:t>James A. DiGabriele, PhD/DPS, CPA/ABV/CFF </a:t>
            </a:r>
          </a:p>
          <a:p>
            <a:pPr lvl="1"/>
            <a:r>
              <a:rPr lang="en-US" dirty="0"/>
              <a:t>Professor of Accounting, Department of Accounting and Finance, Montclair State University</a:t>
            </a:r>
          </a:p>
          <a:p>
            <a:r>
              <a:rPr lang="en-US" dirty="0"/>
              <a:t>Richard Riley Ph.D., CPA, CFE, CFF, CVA</a:t>
            </a:r>
          </a:p>
          <a:p>
            <a:pPr lvl="1"/>
            <a:r>
              <a:rPr lang="en-US" dirty="0"/>
              <a:t>Louis F. Tanner Distinguished Professor of Public Accounting and Master of Forensic and Fraud Examination Program Coordinator, Accounting, West Virginia University</a:t>
            </a:r>
          </a:p>
          <a:p>
            <a:r>
              <a:rPr lang="en-US" dirty="0"/>
              <a:t>Les Heitger, Ph.D.</a:t>
            </a:r>
          </a:p>
          <a:p>
            <a:pPr lvl="1"/>
            <a:r>
              <a:rPr lang="en-US" dirty="0"/>
              <a:t>BKD Distinguished Professor of Forensic Accounting, Missouri State University</a:t>
            </a:r>
          </a:p>
          <a:p>
            <a:endParaRPr lang="en-US" dirty="0"/>
          </a:p>
          <a:p>
            <a:endParaRPr lang="en-US" dirty="0"/>
          </a:p>
        </p:txBody>
      </p:sp>
    </p:spTree>
    <p:extLst>
      <p:ext uri="{BB962C8B-B14F-4D97-AF65-F5344CB8AC3E}">
        <p14:creationId xmlns:p14="http://schemas.microsoft.com/office/powerpoint/2010/main" val="560123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9D894-DDA9-4311-96B0-10164B1DE322}"/>
              </a:ext>
            </a:extLst>
          </p:cNvPr>
          <p:cNvSpPr>
            <a:spLocks noGrp="1"/>
          </p:cNvSpPr>
          <p:nvPr>
            <p:ph type="title"/>
          </p:nvPr>
        </p:nvSpPr>
        <p:spPr/>
        <p:txBody>
          <a:bodyPr>
            <a:normAutofit fontScale="90000"/>
          </a:bodyPr>
          <a:lstStyle/>
          <a:p>
            <a:r>
              <a:rPr lang="en-US" b="1" dirty="0"/>
              <a:t>Research Opportunity In Business Valuation of Private Companies : Judicial Valuation</a:t>
            </a:r>
          </a:p>
        </p:txBody>
      </p:sp>
      <p:sp>
        <p:nvSpPr>
          <p:cNvPr id="3" name="Content Placeholder 2">
            <a:extLst>
              <a:ext uri="{FF2B5EF4-FFF2-40B4-BE49-F238E27FC236}">
                <a16:creationId xmlns:a16="http://schemas.microsoft.com/office/drawing/2014/main" id="{687805DF-EA08-4FA8-983B-A15CD775219C}"/>
              </a:ext>
            </a:extLst>
          </p:cNvPr>
          <p:cNvSpPr>
            <a:spLocks noGrp="1"/>
          </p:cNvSpPr>
          <p:nvPr>
            <p:ph idx="1"/>
          </p:nvPr>
        </p:nvSpPr>
        <p:spPr/>
        <p:txBody>
          <a:bodyPr>
            <a:normAutofit fontScale="92500" lnSpcReduction="10000"/>
          </a:bodyPr>
          <a:lstStyle/>
          <a:p>
            <a:r>
              <a:rPr lang="en-US" dirty="0"/>
              <a:t>Judges are routinely faced with assessing the equity value of a company in shareholder disputes, matrimonial law, bankruptcy, merger and acquisitions, securities, tax, and other litigation.</a:t>
            </a:r>
          </a:p>
          <a:p>
            <a:r>
              <a:rPr lang="en-US" dirty="0"/>
              <a:t>A fundamental premise of judicial valuation: markets are subject to inefficiencies and private company valuations are an art not a science (Yee 2002, DiGabriele 2006).</a:t>
            </a:r>
          </a:p>
          <a:p>
            <a:r>
              <a:rPr lang="en-US" dirty="0"/>
              <a:t>Problem: Judges usually are not experts in financial theory or valuation, and as a result, courts have frequently struck a compromise between values in an effort to streamline efficiency.</a:t>
            </a:r>
          </a:p>
          <a:p>
            <a:endParaRPr lang="en-US" dirty="0"/>
          </a:p>
        </p:txBody>
      </p:sp>
    </p:spTree>
    <p:extLst>
      <p:ext uri="{BB962C8B-B14F-4D97-AF65-F5344CB8AC3E}">
        <p14:creationId xmlns:p14="http://schemas.microsoft.com/office/powerpoint/2010/main" val="1463155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EDA42-2C62-4A7B-9BE8-BC2D95876614}"/>
              </a:ext>
            </a:extLst>
          </p:cNvPr>
          <p:cNvSpPr>
            <a:spLocks noGrp="1"/>
          </p:cNvSpPr>
          <p:nvPr>
            <p:ph type="title"/>
          </p:nvPr>
        </p:nvSpPr>
        <p:spPr/>
        <p:txBody>
          <a:bodyPr>
            <a:normAutofit fontScale="90000"/>
          </a:bodyPr>
          <a:lstStyle/>
          <a:p>
            <a:r>
              <a:rPr lang="en-US" b="1" dirty="0"/>
              <a:t>Research Opportunity In Business Valuation of Private Companies : Judicial Valuation</a:t>
            </a:r>
            <a:endParaRPr lang="en-US" dirty="0"/>
          </a:p>
        </p:txBody>
      </p:sp>
      <p:sp>
        <p:nvSpPr>
          <p:cNvPr id="3" name="Content Placeholder 2">
            <a:extLst>
              <a:ext uri="{FF2B5EF4-FFF2-40B4-BE49-F238E27FC236}">
                <a16:creationId xmlns:a16="http://schemas.microsoft.com/office/drawing/2014/main" id="{B7707A9E-BFC9-4700-95C5-EC08D0FACB8A}"/>
              </a:ext>
            </a:extLst>
          </p:cNvPr>
          <p:cNvSpPr>
            <a:spLocks noGrp="1"/>
          </p:cNvSpPr>
          <p:nvPr>
            <p:ph idx="1"/>
          </p:nvPr>
        </p:nvSpPr>
        <p:spPr/>
        <p:txBody>
          <a:bodyPr>
            <a:normAutofit fontScale="85000" lnSpcReduction="10000"/>
          </a:bodyPr>
          <a:lstStyle/>
          <a:p>
            <a:r>
              <a:rPr lang="en-US" dirty="0"/>
              <a:t>Prior studies on valuation and the courts, investigated specific valuation methods presented to the court and accepted as evidence in valuation cases:</a:t>
            </a:r>
          </a:p>
          <a:p>
            <a:r>
              <a:rPr lang="en-US" dirty="0"/>
              <a:t>(Martin 1972). Brody and Berger(1977) analyzed </a:t>
            </a:r>
            <a:r>
              <a:rPr lang="en-US" b="1" u="sng" dirty="0"/>
              <a:t>weighted average valuation</a:t>
            </a:r>
            <a:r>
              <a:rPr lang="en-US" dirty="0"/>
              <a:t> presented in two renowned court cases. Additional studies from </a:t>
            </a:r>
            <a:r>
              <a:rPr lang="en-US" dirty="0" err="1"/>
              <a:t>Boseland</a:t>
            </a:r>
            <a:r>
              <a:rPr lang="en-US" dirty="0"/>
              <a:t> (1963), Englebrecht and Davidson ( 1977) and, Englebrecht (1979) investigating courts rulings on valuation. </a:t>
            </a:r>
          </a:p>
          <a:p>
            <a:r>
              <a:rPr lang="en-US" dirty="0" err="1"/>
              <a:t>Boatsman</a:t>
            </a:r>
            <a:r>
              <a:rPr lang="en-US" dirty="0"/>
              <a:t> and Baskin ( 1981) tested </a:t>
            </a:r>
            <a:r>
              <a:rPr lang="en-US" b="1" u="sng" dirty="0"/>
              <a:t>Tax Court</a:t>
            </a:r>
            <a:r>
              <a:rPr lang="en-US" dirty="0"/>
              <a:t> valuation procedures that were accepted by the court and further evaluated the results of the securities market. LeClair (1990) focused on prediction accuracy of valuation methods and earnings methods. Beatty, </a:t>
            </a:r>
            <a:r>
              <a:rPr lang="en-US" dirty="0" err="1"/>
              <a:t>Riffe</a:t>
            </a:r>
            <a:r>
              <a:rPr lang="en-US" dirty="0"/>
              <a:t>, and Thompson (1999) analyzed market </a:t>
            </a:r>
            <a:r>
              <a:rPr lang="en-US" dirty="0" err="1"/>
              <a:t>comparables</a:t>
            </a:r>
            <a:r>
              <a:rPr lang="en-US" dirty="0"/>
              <a:t> in valuing closely held companies in the Tax Court. </a:t>
            </a:r>
          </a:p>
        </p:txBody>
      </p:sp>
    </p:spTree>
    <p:extLst>
      <p:ext uri="{BB962C8B-B14F-4D97-AF65-F5344CB8AC3E}">
        <p14:creationId xmlns:p14="http://schemas.microsoft.com/office/powerpoint/2010/main" val="683696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E2B0-CB73-4163-A654-D25A45AED940}"/>
              </a:ext>
            </a:extLst>
          </p:cNvPr>
          <p:cNvSpPr>
            <a:spLocks noGrp="1"/>
          </p:cNvSpPr>
          <p:nvPr>
            <p:ph type="title"/>
          </p:nvPr>
        </p:nvSpPr>
        <p:spPr/>
        <p:txBody>
          <a:bodyPr>
            <a:normAutofit fontScale="90000"/>
          </a:bodyPr>
          <a:lstStyle/>
          <a:p>
            <a:r>
              <a:rPr lang="en-US" b="1" dirty="0"/>
              <a:t>Research Opportunity In Business Valuation of Private Companies : Judicial Valuation</a:t>
            </a:r>
          </a:p>
        </p:txBody>
      </p:sp>
      <p:sp>
        <p:nvSpPr>
          <p:cNvPr id="3" name="Content Placeholder 2">
            <a:extLst>
              <a:ext uri="{FF2B5EF4-FFF2-40B4-BE49-F238E27FC236}">
                <a16:creationId xmlns:a16="http://schemas.microsoft.com/office/drawing/2014/main" id="{1AFF3A38-4E87-4172-BAE6-397161476DBA}"/>
              </a:ext>
            </a:extLst>
          </p:cNvPr>
          <p:cNvSpPr>
            <a:spLocks noGrp="1"/>
          </p:cNvSpPr>
          <p:nvPr>
            <p:ph idx="1"/>
          </p:nvPr>
        </p:nvSpPr>
        <p:spPr/>
        <p:txBody>
          <a:bodyPr>
            <a:normAutofit fontScale="92500" lnSpcReduction="10000"/>
          </a:bodyPr>
          <a:lstStyle/>
          <a:p>
            <a:pPr marL="0" indent="0">
              <a:buNone/>
            </a:pPr>
            <a:r>
              <a:rPr lang="en-US" dirty="0"/>
              <a:t>DiGabriele (2006), court preferences for valuation methods:</a:t>
            </a:r>
          </a:p>
          <a:p>
            <a:r>
              <a:rPr lang="en-US" i="1" dirty="0"/>
              <a:t>Are there systematic trends in court preferences for various valuation methods in specific courts? </a:t>
            </a:r>
          </a:p>
          <a:p>
            <a:r>
              <a:rPr lang="en-US" i="1" dirty="0"/>
              <a:t>Valuation preferences based on type of case, </a:t>
            </a:r>
            <a:r>
              <a:rPr lang="en-US" dirty="0"/>
              <a:t>marital dissolution, stockholder oppression, corporate dissolution, bankruptcy, and estate/gift tax cases.</a:t>
            </a:r>
          </a:p>
          <a:p>
            <a:r>
              <a:rPr lang="en-US" dirty="0"/>
              <a:t>Which Macroeconomic factors (i.e., changes in gross domestic product and inflation) are related to valuation methods preferred by the court in cases.</a:t>
            </a:r>
          </a:p>
          <a:p>
            <a:r>
              <a:rPr lang="en-US" dirty="0"/>
              <a:t>Qualitative Approaches: Interviews with Judges.</a:t>
            </a:r>
          </a:p>
          <a:p>
            <a:pPr marL="0" indent="0">
              <a:buNone/>
            </a:pPr>
            <a:endParaRPr lang="en-US" dirty="0"/>
          </a:p>
        </p:txBody>
      </p:sp>
    </p:spTree>
    <p:extLst>
      <p:ext uri="{BB962C8B-B14F-4D97-AF65-F5344CB8AC3E}">
        <p14:creationId xmlns:p14="http://schemas.microsoft.com/office/powerpoint/2010/main" val="2257502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3562C-C26B-4371-B2A1-A408993FB5A3}"/>
              </a:ext>
            </a:extLst>
          </p:cNvPr>
          <p:cNvSpPr>
            <a:spLocks noGrp="1"/>
          </p:cNvSpPr>
          <p:nvPr>
            <p:ph type="title"/>
          </p:nvPr>
        </p:nvSpPr>
        <p:spPr/>
        <p:txBody>
          <a:bodyPr>
            <a:normAutofit fontScale="90000"/>
          </a:bodyPr>
          <a:lstStyle/>
          <a:p>
            <a:r>
              <a:rPr lang="en-US" sz="3600" b="1" dirty="0"/>
              <a:t>Research Opportunity In Business Valuation of Private Companies : Reporting, Calculation or Conclusion?</a:t>
            </a:r>
            <a:endParaRPr lang="en-US" sz="3600" dirty="0"/>
          </a:p>
        </p:txBody>
      </p:sp>
      <p:sp>
        <p:nvSpPr>
          <p:cNvPr id="3" name="Content Placeholder 2">
            <a:extLst>
              <a:ext uri="{FF2B5EF4-FFF2-40B4-BE49-F238E27FC236}">
                <a16:creationId xmlns:a16="http://schemas.microsoft.com/office/drawing/2014/main" id="{A1AD4187-828E-4134-B2B2-C1C7AC3E1458}"/>
              </a:ext>
            </a:extLst>
          </p:cNvPr>
          <p:cNvSpPr>
            <a:spLocks noGrp="1"/>
          </p:cNvSpPr>
          <p:nvPr>
            <p:ph idx="1"/>
          </p:nvPr>
        </p:nvSpPr>
        <p:spPr/>
        <p:txBody>
          <a:bodyPr>
            <a:normAutofit fontScale="92500" lnSpcReduction="10000"/>
          </a:bodyPr>
          <a:lstStyle/>
          <a:p>
            <a:r>
              <a:rPr lang="en-US" dirty="0"/>
              <a:t>The AICPA’s Statements on Standards for Valuation Services (VS) section 100: 1) </a:t>
            </a:r>
            <a:r>
              <a:rPr lang="en-US" b="1" u="sng" dirty="0"/>
              <a:t>Conclusion</a:t>
            </a:r>
            <a:r>
              <a:rPr lang="en-US" dirty="0"/>
              <a:t> of Value 2) </a:t>
            </a:r>
            <a:r>
              <a:rPr lang="en-US" b="1" u="sng" dirty="0"/>
              <a:t>Calculation</a:t>
            </a:r>
            <a:r>
              <a:rPr lang="en-US" dirty="0"/>
              <a:t> of Value.</a:t>
            </a:r>
          </a:p>
          <a:p>
            <a:r>
              <a:rPr lang="en-US" dirty="0"/>
              <a:t>Calculation and conclusion of value engagements do, however, both estimate value. The primary difference is that a calculation of value </a:t>
            </a:r>
            <a:r>
              <a:rPr lang="en-US" b="1" i="1" u="sng" dirty="0"/>
              <a:t>can be </a:t>
            </a:r>
            <a:r>
              <a:rPr lang="en-US" dirty="0"/>
              <a:t>limited in scope by agreement with the client, whereas a conclusion of value is by nature unrestricted in its approach to value.</a:t>
            </a:r>
          </a:p>
          <a:p>
            <a:r>
              <a:rPr lang="en-US" dirty="0"/>
              <a:t>It can be argued that the language in VS 100 conveys—in a broad sense—the idea that a valuation expert is restricted in scope whenever a calculation engagement is performed.</a:t>
            </a:r>
          </a:p>
        </p:txBody>
      </p:sp>
    </p:spTree>
    <p:extLst>
      <p:ext uri="{BB962C8B-B14F-4D97-AF65-F5344CB8AC3E}">
        <p14:creationId xmlns:p14="http://schemas.microsoft.com/office/powerpoint/2010/main" val="3896410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B5BE-739C-40DA-9F9D-532694691E86}"/>
              </a:ext>
            </a:extLst>
          </p:cNvPr>
          <p:cNvSpPr>
            <a:spLocks noGrp="1"/>
          </p:cNvSpPr>
          <p:nvPr>
            <p:ph type="title"/>
          </p:nvPr>
        </p:nvSpPr>
        <p:spPr/>
        <p:txBody>
          <a:bodyPr>
            <a:normAutofit fontScale="90000"/>
          </a:bodyPr>
          <a:lstStyle/>
          <a:p>
            <a:r>
              <a:rPr lang="en-US" b="1" dirty="0"/>
              <a:t>Research Opportunity In Business Valuation of Private Companies: Reporting</a:t>
            </a:r>
            <a:endParaRPr lang="en-US" dirty="0"/>
          </a:p>
        </p:txBody>
      </p:sp>
      <p:sp>
        <p:nvSpPr>
          <p:cNvPr id="3" name="Content Placeholder 2">
            <a:extLst>
              <a:ext uri="{FF2B5EF4-FFF2-40B4-BE49-F238E27FC236}">
                <a16:creationId xmlns:a16="http://schemas.microsoft.com/office/drawing/2014/main" id="{319DD474-928B-453D-AEAC-37C03F1E13D3}"/>
              </a:ext>
            </a:extLst>
          </p:cNvPr>
          <p:cNvSpPr>
            <a:spLocks noGrp="1"/>
          </p:cNvSpPr>
          <p:nvPr>
            <p:ph idx="1"/>
          </p:nvPr>
        </p:nvSpPr>
        <p:spPr/>
        <p:txBody>
          <a:bodyPr>
            <a:normAutofit lnSpcReduction="10000"/>
          </a:bodyPr>
          <a:lstStyle/>
          <a:p>
            <a:r>
              <a:rPr lang="en-US" dirty="0"/>
              <a:t>Some valuation professionals believe that since a calculated value is lacking in all the procedures included in a valuation engagement, it is not a valuation conclusion and will most likely be difficult to defend when providing expert testimony. Furthermore, they state that “a calculated value will also not likely be acceptable to the IRS or the SEC for the same reasons.”</a:t>
            </a:r>
          </a:p>
          <a:p>
            <a:r>
              <a:rPr lang="en-US" dirty="0"/>
              <a:t>However, recent court decisions where calculations of value reports were at the center of the court’s findings seemed have no problem clearing the fitness and reliability restrictions set forth in </a:t>
            </a:r>
            <a:r>
              <a:rPr lang="en-US" i="1" dirty="0"/>
              <a:t>Daubert when there were no scope limitations. </a:t>
            </a:r>
          </a:p>
          <a:p>
            <a:endParaRPr lang="en-US" dirty="0"/>
          </a:p>
        </p:txBody>
      </p:sp>
    </p:spTree>
    <p:extLst>
      <p:ext uri="{BB962C8B-B14F-4D97-AF65-F5344CB8AC3E}">
        <p14:creationId xmlns:p14="http://schemas.microsoft.com/office/powerpoint/2010/main" val="451003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EFF1-BE86-4618-BC1A-103695F956C9}"/>
              </a:ext>
            </a:extLst>
          </p:cNvPr>
          <p:cNvSpPr>
            <a:spLocks noGrp="1"/>
          </p:cNvSpPr>
          <p:nvPr>
            <p:ph type="title"/>
          </p:nvPr>
        </p:nvSpPr>
        <p:spPr/>
        <p:txBody>
          <a:bodyPr>
            <a:normAutofit fontScale="90000"/>
          </a:bodyPr>
          <a:lstStyle/>
          <a:p>
            <a:r>
              <a:rPr lang="en-US" b="1" dirty="0"/>
              <a:t>Research Opportunity In Business Valuation of Private Companies: Reporting</a:t>
            </a:r>
            <a:endParaRPr lang="en-US" dirty="0"/>
          </a:p>
        </p:txBody>
      </p:sp>
      <p:sp>
        <p:nvSpPr>
          <p:cNvPr id="3" name="Content Placeholder 2">
            <a:extLst>
              <a:ext uri="{FF2B5EF4-FFF2-40B4-BE49-F238E27FC236}">
                <a16:creationId xmlns:a16="http://schemas.microsoft.com/office/drawing/2014/main" id="{F68AE8F4-E9C0-41F5-8EB6-DB177723DBDD}"/>
              </a:ext>
            </a:extLst>
          </p:cNvPr>
          <p:cNvSpPr>
            <a:spLocks noGrp="1"/>
          </p:cNvSpPr>
          <p:nvPr>
            <p:ph idx="1"/>
          </p:nvPr>
        </p:nvSpPr>
        <p:spPr/>
        <p:txBody>
          <a:bodyPr>
            <a:normAutofit lnSpcReduction="10000"/>
          </a:bodyPr>
          <a:lstStyle/>
          <a:p>
            <a:r>
              <a:rPr lang="en-US" dirty="0"/>
              <a:t>VS 100 contributes unnecessary confusion to an already adversarial process.</a:t>
            </a:r>
          </a:p>
          <a:p>
            <a:r>
              <a:rPr lang="en-US" dirty="0"/>
              <a:t>In court findings, it seems clear that the report format was not the most important criterion used by the courts in evaluating expert opinions. Instead, the courts focused, on whether the experts’ judgment in providing their opinions of value was compromised by any scope limitations.</a:t>
            </a:r>
          </a:p>
          <a:p>
            <a:r>
              <a:rPr lang="en-US" dirty="0"/>
              <a:t>Research Opportunity: Should standard setting bodies update valuation standards to provide additional levels of valuation reporting?</a:t>
            </a:r>
          </a:p>
          <a:p>
            <a:pPr marL="0" indent="0">
              <a:buNone/>
            </a:pPr>
            <a:r>
              <a:rPr lang="en-US" dirty="0"/>
              <a:t> </a:t>
            </a:r>
          </a:p>
        </p:txBody>
      </p:sp>
    </p:spTree>
    <p:extLst>
      <p:ext uri="{BB962C8B-B14F-4D97-AF65-F5344CB8AC3E}">
        <p14:creationId xmlns:p14="http://schemas.microsoft.com/office/powerpoint/2010/main" val="31077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A4F00-1383-4E52-B606-2FDC030709AB}"/>
              </a:ext>
            </a:extLst>
          </p:cNvPr>
          <p:cNvSpPr>
            <a:spLocks noGrp="1"/>
          </p:cNvSpPr>
          <p:nvPr>
            <p:ph type="title"/>
          </p:nvPr>
        </p:nvSpPr>
        <p:spPr/>
        <p:txBody>
          <a:bodyPr>
            <a:normAutofit fontScale="90000"/>
          </a:bodyPr>
          <a:lstStyle/>
          <a:p>
            <a:r>
              <a:rPr lang="en-US" b="1" dirty="0"/>
              <a:t>The Forensic Accountant as an Expert Witness: Behavior, Skills, Credentials.</a:t>
            </a:r>
            <a:br>
              <a:rPr lang="en-US" b="1" dirty="0"/>
            </a:br>
            <a:endParaRPr lang="en-US" b="1" dirty="0"/>
          </a:p>
        </p:txBody>
      </p:sp>
      <p:sp>
        <p:nvSpPr>
          <p:cNvPr id="3" name="Content Placeholder 2">
            <a:extLst>
              <a:ext uri="{FF2B5EF4-FFF2-40B4-BE49-F238E27FC236}">
                <a16:creationId xmlns:a16="http://schemas.microsoft.com/office/drawing/2014/main" id="{D5E40284-570E-4B86-8F49-8EA8616BD12A}"/>
              </a:ext>
            </a:extLst>
          </p:cNvPr>
          <p:cNvSpPr>
            <a:spLocks noGrp="1"/>
          </p:cNvSpPr>
          <p:nvPr>
            <p:ph idx="1"/>
          </p:nvPr>
        </p:nvSpPr>
        <p:spPr/>
        <p:txBody>
          <a:bodyPr/>
          <a:lstStyle/>
          <a:p>
            <a:r>
              <a:rPr lang="en-US" dirty="0"/>
              <a:t>AICPA Standards, VS 100 (SSVS 1): “the principle of objectivity imposes the obligation to be impartial, intellectually honest, disinterested, and free of conflicts of interest.” </a:t>
            </a:r>
          </a:p>
          <a:p>
            <a:r>
              <a:rPr lang="en-US" dirty="0"/>
              <a:t>Forensic accounting expert testimony intends for a credentialed expert to remain objective in their findings. Objectivity is a critical element when appearing before a Trier of fact (judge or jury). The only exception exists when an expert is retained solely as a consultant; there is a great difference between a testifying expert and a consulting expert.</a:t>
            </a:r>
          </a:p>
        </p:txBody>
      </p:sp>
    </p:spTree>
    <p:extLst>
      <p:ext uri="{BB962C8B-B14F-4D97-AF65-F5344CB8AC3E}">
        <p14:creationId xmlns:p14="http://schemas.microsoft.com/office/powerpoint/2010/main" val="859879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7F57-6AEE-416C-A219-0E7E82D33F5B}"/>
              </a:ext>
            </a:extLst>
          </p:cNvPr>
          <p:cNvSpPr>
            <a:spLocks noGrp="1"/>
          </p:cNvSpPr>
          <p:nvPr>
            <p:ph type="title"/>
          </p:nvPr>
        </p:nvSpPr>
        <p:spPr/>
        <p:txBody>
          <a:bodyPr>
            <a:normAutofit fontScale="90000"/>
          </a:bodyPr>
          <a:lstStyle/>
          <a:p>
            <a:r>
              <a:rPr lang="en-US" b="1" dirty="0"/>
              <a:t>The Forensic Accountant as an Expert Witness: Behavior, Skills, Credentials.</a:t>
            </a:r>
            <a:br>
              <a:rPr lang="en-US" b="1" dirty="0"/>
            </a:br>
            <a:endParaRPr lang="en-US" dirty="0"/>
          </a:p>
        </p:txBody>
      </p:sp>
      <p:sp>
        <p:nvSpPr>
          <p:cNvPr id="3" name="Content Placeholder 2">
            <a:extLst>
              <a:ext uri="{FF2B5EF4-FFF2-40B4-BE49-F238E27FC236}">
                <a16:creationId xmlns:a16="http://schemas.microsoft.com/office/drawing/2014/main" id="{690E1E3C-11D8-454C-A624-140DF5119142}"/>
              </a:ext>
            </a:extLst>
          </p:cNvPr>
          <p:cNvSpPr>
            <a:spLocks noGrp="1"/>
          </p:cNvSpPr>
          <p:nvPr>
            <p:ph idx="1"/>
          </p:nvPr>
        </p:nvSpPr>
        <p:spPr/>
        <p:txBody>
          <a:bodyPr>
            <a:normAutofit fontScale="92500" lnSpcReduction="10000"/>
          </a:bodyPr>
          <a:lstStyle/>
          <a:p>
            <a:r>
              <a:rPr lang="en-US" dirty="0"/>
              <a:t>The problem: The Court is left to grapple with competing dissimilar opinions of forensic accountants; in a Tax Court case a judge rejected all expert testimony and determined that, “the reports and testimony of the experts in this case are so dissimilar that the reliability of the experts is brought into question.”</a:t>
            </a:r>
          </a:p>
          <a:p>
            <a:r>
              <a:rPr lang="en-US" dirty="0"/>
              <a:t>Topical literature: </a:t>
            </a:r>
            <a:r>
              <a:rPr lang="en-US" dirty="0" err="1"/>
              <a:t>Ricchiute</a:t>
            </a:r>
            <a:r>
              <a:rPr lang="en-US" dirty="0"/>
              <a:t> (2004) found that hints of an attorney’s position in cases of auditor liability directly influences an accounting experts decision.</a:t>
            </a:r>
          </a:p>
          <a:p>
            <a:r>
              <a:rPr lang="en-US" dirty="0"/>
              <a:t>DiGabriele(2009) The Court’s intolerance for disparate expert valuations appears to have evolved to the point where simply accepting the mean of the two expert reports is no longer a suitable option.</a:t>
            </a:r>
          </a:p>
          <a:p>
            <a:endParaRPr lang="en-US" dirty="0"/>
          </a:p>
          <a:p>
            <a:endParaRPr lang="en-US" dirty="0"/>
          </a:p>
        </p:txBody>
      </p:sp>
    </p:spTree>
    <p:extLst>
      <p:ext uri="{BB962C8B-B14F-4D97-AF65-F5344CB8AC3E}">
        <p14:creationId xmlns:p14="http://schemas.microsoft.com/office/powerpoint/2010/main" val="2087558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8DE4-6B01-4C14-A360-41D6DEF448A8}"/>
              </a:ext>
            </a:extLst>
          </p:cNvPr>
          <p:cNvSpPr>
            <a:spLocks noGrp="1"/>
          </p:cNvSpPr>
          <p:nvPr>
            <p:ph type="title"/>
          </p:nvPr>
        </p:nvSpPr>
        <p:spPr/>
        <p:txBody>
          <a:bodyPr>
            <a:normAutofit fontScale="90000"/>
          </a:bodyPr>
          <a:lstStyle/>
          <a:p>
            <a:r>
              <a:rPr lang="en-US" b="1" dirty="0"/>
              <a:t>The Forensic Accountant as an Expert Witness: Behavior, Skills, Credentials.</a:t>
            </a:r>
            <a:br>
              <a:rPr lang="en-US" b="1" dirty="0"/>
            </a:br>
            <a:endParaRPr lang="en-US" dirty="0"/>
          </a:p>
        </p:txBody>
      </p:sp>
      <p:sp>
        <p:nvSpPr>
          <p:cNvPr id="3" name="Content Placeholder 2">
            <a:extLst>
              <a:ext uri="{FF2B5EF4-FFF2-40B4-BE49-F238E27FC236}">
                <a16:creationId xmlns:a16="http://schemas.microsoft.com/office/drawing/2014/main" id="{4FBE97D7-0AAE-4BB1-B6E9-2716A36C1335}"/>
              </a:ext>
            </a:extLst>
          </p:cNvPr>
          <p:cNvSpPr>
            <a:spLocks noGrp="1"/>
          </p:cNvSpPr>
          <p:nvPr>
            <p:ph idx="1"/>
          </p:nvPr>
        </p:nvSpPr>
        <p:spPr/>
        <p:txBody>
          <a:bodyPr>
            <a:normAutofit fontScale="85000" lnSpcReduction="10000"/>
          </a:bodyPr>
          <a:lstStyle/>
          <a:p>
            <a:r>
              <a:rPr lang="en-US" sz="3200" dirty="0"/>
              <a:t>Research Question: Is the behavior of forensic accounting experts biased towards the party compensating them?</a:t>
            </a:r>
          </a:p>
          <a:p>
            <a:r>
              <a:rPr lang="en-US" sz="3200" dirty="0"/>
              <a:t>Are there differences in skills between a testifying forensic accounting expert and a consulting expert?</a:t>
            </a:r>
          </a:p>
          <a:p>
            <a:r>
              <a:rPr lang="en-US" sz="3200" dirty="0"/>
              <a:t>How do forensic accounting experts prepare for deposition testimony?</a:t>
            </a:r>
          </a:p>
          <a:p>
            <a:r>
              <a:rPr lang="en-US" sz="3200" dirty="0"/>
              <a:t>How do forensic accounting experts prepare for court testimony?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64954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7E26-7A06-4B3C-8B8A-5C865042FD54}"/>
              </a:ext>
            </a:extLst>
          </p:cNvPr>
          <p:cNvSpPr>
            <a:spLocks noGrp="1"/>
          </p:cNvSpPr>
          <p:nvPr>
            <p:ph type="title"/>
          </p:nvPr>
        </p:nvSpPr>
        <p:spPr/>
        <p:txBody>
          <a:bodyPr>
            <a:normAutofit fontScale="90000"/>
          </a:bodyPr>
          <a:lstStyle/>
          <a:p>
            <a:r>
              <a:rPr lang="en-US" b="1" dirty="0"/>
              <a:t>The Forensic Accountant as an Expert Witness: Behavior, Skills, Credentials.</a:t>
            </a:r>
            <a:br>
              <a:rPr lang="en-US" b="1" dirty="0"/>
            </a:br>
            <a:endParaRPr lang="en-US" dirty="0"/>
          </a:p>
        </p:txBody>
      </p:sp>
      <p:sp>
        <p:nvSpPr>
          <p:cNvPr id="3" name="Content Placeholder 2">
            <a:extLst>
              <a:ext uri="{FF2B5EF4-FFF2-40B4-BE49-F238E27FC236}">
                <a16:creationId xmlns:a16="http://schemas.microsoft.com/office/drawing/2014/main" id="{960822C9-4FE2-4B59-9A7C-34172535CA8E}"/>
              </a:ext>
            </a:extLst>
          </p:cNvPr>
          <p:cNvSpPr>
            <a:spLocks noGrp="1"/>
          </p:cNvSpPr>
          <p:nvPr>
            <p:ph idx="1"/>
          </p:nvPr>
        </p:nvSpPr>
        <p:spPr/>
        <p:txBody>
          <a:bodyPr>
            <a:normAutofit fontScale="92500" lnSpcReduction="20000"/>
          </a:bodyPr>
          <a:lstStyle/>
          <a:p>
            <a:pPr marL="0" indent="0">
              <a:buNone/>
            </a:pPr>
            <a:r>
              <a:rPr lang="en-US" dirty="0"/>
              <a:t>In Tax Cases:</a:t>
            </a:r>
          </a:p>
          <a:p>
            <a:r>
              <a:rPr lang="en-US" dirty="0"/>
              <a:t>Positive comments made by the judges noted that: experts had prior IRS experience; held the CPA, CFE,CVA and/or CMC credentials; completed undergraduate and graduate degrees and advanced specialty coursework; authored publications; enjoyed recognition as experts in the field; and had previous expert witness experience (Muehlmann, Burnaby &amp; Howe 2012).</a:t>
            </a:r>
          </a:p>
          <a:p>
            <a:r>
              <a:rPr lang="en-US" dirty="0"/>
              <a:t>Negative comments by the judges included: the lack of the CPA credential; not being an enrolled agent or otherwise authorized to practice before the IRS; absence of a state license to practice accounting; no prior IRS experience; and being a self proclaimed forensic accountant (Muehlmann, Burnaby &amp; Howe 2012).</a:t>
            </a:r>
          </a:p>
        </p:txBody>
      </p:sp>
    </p:spTree>
    <p:extLst>
      <p:ext uri="{BB962C8B-B14F-4D97-AF65-F5344CB8AC3E}">
        <p14:creationId xmlns:p14="http://schemas.microsoft.com/office/powerpoint/2010/main" val="4274411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23346D-76E9-499A-BE65-5A375BF8740D}"/>
              </a:ext>
            </a:extLst>
          </p:cNvPr>
          <p:cNvSpPr>
            <a:spLocks noGrp="1"/>
          </p:cNvSpPr>
          <p:nvPr>
            <p:ph type="title"/>
          </p:nvPr>
        </p:nvSpPr>
        <p:spPr/>
        <p:txBody>
          <a:bodyPr>
            <a:normAutofit fontScale="90000"/>
          </a:bodyPr>
          <a:lstStyle/>
          <a:p>
            <a:r>
              <a:rPr lang="en-US" b="1" u="sng" dirty="0"/>
              <a:t/>
            </a:r>
            <a:br>
              <a:rPr lang="en-US" b="1" u="sng" dirty="0"/>
            </a:br>
            <a:r>
              <a:rPr lang="en-US" b="1" i="1" dirty="0"/>
              <a:t>Non-Fraud Research Opportunities in Forensic Accounting Research:</a:t>
            </a:r>
            <a:br>
              <a:rPr lang="en-US" b="1" i="1" dirty="0"/>
            </a:br>
            <a:r>
              <a:rPr lang="en-US" dirty="0"/>
              <a:t> </a:t>
            </a:r>
            <a:br>
              <a:rPr lang="en-US" dirty="0"/>
            </a:br>
            <a:endParaRPr lang="en-US" sz="2800" dirty="0"/>
          </a:p>
        </p:txBody>
      </p:sp>
      <p:sp>
        <p:nvSpPr>
          <p:cNvPr id="5" name="Content Placeholder 4">
            <a:extLst>
              <a:ext uri="{FF2B5EF4-FFF2-40B4-BE49-F238E27FC236}">
                <a16:creationId xmlns:a16="http://schemas.microsoft.com/office/drawing/2014/main" id="{BC5AD561-C3DB-465F-B0B9-B9AB700C0E6A}"/>
              </a:ext>
            </a:extLst>
          </p:cNvPr>
          <p:cNvSpPr>
            <a:spLocks noGrp="1"/>
          </p:cNvSpPr>
          <p:nvPr>
            <p:ph idx="1"/>
          </p:nvPr>
        </p:nvSpPr>
        <p:spPr/>
        <p:txBody>
          <a:bodyPr>
            <a:noAutofit/>
          </a:bodyPr>
          <a:lstStyle/>
          <a:p>
            <a:r>
              <a:rPr lang="en-US" sz="3200" dirty="0"/>
              <a:t>The objective of this panel is to promote non-fraud research opportunities in forensic accounting. </a:t>
            </a:r>
          </a:p>
          <a:p>
            <a:r>
              <a:rPr lang="en-US" sz="3200" dirty="0"/>
              <a:t>According to the most recent AICPA Survey on Trends in Forensic and Valuation Services, non-fraud forensic accounting areas made up sixty-eight percent of the services offered. </a:t>
            </a:r>
            <a:br>
              <a:rPr lang="en-US" sz="3200" dirty="0"/>
            </a:br>
            <a:endParaRPr lang="en-US" sz="3200" dirty="0"/>
          </a:p>
        </p:txBody>
      </p:sp>
    </p:spTree>
    <p:extLst>
      <p:ext uri="{BB962C8B-B14F-4D97-AF65-F5344CB8AC3E}">
        <p14:creationId xmlns:p14="http://schemas.microsoft.com/office/powerpoint/2010/main" val="1869815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A9E3A-06CE-4564-9272-97AE19736754}"/>
              </a:ext>
            </a:extLst>
          </p:cNvPr>
          <p:cNvSpPr>
            <a:spLocks noGrp="1"/>
          </p:cNvSpPr>
          <p:nvPr>
            <p:ph type="title"/>
          </p:nvPr>
        </p:nvSpPr>
        <p:spPr/>
        <p:txBody>
          <a:bodyPr>
            <a:normAutofit fontScale="90000"/>
          </a:bodyPr>
          <a:lstStyle/>
          <a:p>
            <a:r>
              <a:rPr lang="en-US" b="1" dirty="0"/>
              <a:t>The Forensic Accountant as an Expert Witness: Behavior, Skills, Credentials.</a:t>
            </a:r>
            <a:br>
              <a:rPr lang="en-US" b="1" dirty="0"/>
            </a:br>
            <a:endParaRPr lang="en-US" dirty="0"/>
          </a:p>
        </p:txBody>
      </p:sp>
      <p:sp>
        <p:nvSpPr>
          <p:cNvPr id="3" name="Content Placeholder 2">
            <a:extLst>
              <a:ext uri="{FF2B5EF4-FFF2-40B4-BE49-F238E27FC236}">
                <a16:creationId xmlns:a16="http://schemas.microsoft.com/office/drawing/2014/main" id="{C5821F1B-4E43-4676-A487-063C86BB84C4}"/>
              </a:ext>
            </a:extLst>
          </p:cNvPr>
          <p:cNvSpPr>
            <a:spLocks noGrp="1"/>
          </p:cNvSpPr>
          <p:nvPr>
            <p:ph idx="1"/>
          </p:nvPr>
        </p:nvSpPr>
        <p:spPr/>
        <p:txBody>
          <a:bodyPr>
            <a:normAutofit fontScale="85000" lnSpcReduction="20000"/>
          </a:bodyPr>
          <a:lstStyle/>
          <a:p>
            <a:r>
              <a:rPr lang="en-US" sz="3200" dirty="0"/>
              <a:t>Research Questions:</a:t>
            </a:r>
          </a:p>
          <a:p>
            <a:r>
              <a:rPr lang="en-US" sz="3200" dirty="0"/>
              <a:t>What is the role of credentials in judicial decisions (opinions)?</a:t>
            </a:r>
          </a:p>
          <a:p>
            <a:r>
              <a:rPr lang="en-US" sz="3200" dirty="0"/>
              <a:t>Forensic Accounting, valuation analysts, fraud examiners, PhDs - Expert witness. </a:t>
            </a:r>
          </a:p>
          <a:p>
            <a:r>
              <a:rPr lang="en-US" sz="3200" dirty="0"/>
              <a:t>Is there an association between judge’s opinions in cases involving expert witnesses and the types of credentials held?</a:t>
            </a:r>
          </a:p>
          <a:p>
            <a:r>
              <a:rPr lang="en-US" sz="3200" dirty="0"/>
              <a:t>Credentials to consider: PhD, CPA, CFE, CFF, CVA, ABV, CFA,</a:t>
            </a:r>
          </a:p>
          <a:p>
            <a:endParaRPr lang="en-US" dirty="0"/>
          </a:p>
          <a:p>
            <a:endParaRPr lang="en-US" dirty="0"/>
          </a:p>
        </p:txBody>
      </p:sp>
    </p:spTree>
    <p:extLst>
      <p:ext uri="{BB962C8B-B14F-4D97-AF65-F5344CB8AC3E}">
        <p14:creationId xmlns:p14="http://schemas.microsoft.com/office/powerpoint/2010/main" val="2015047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9E95C-338F-4CD4-8038-4791D9401CDF}"/>
              </a:ext>
            </a:extLst>
          </p:cNvPr>
          <p:cNvSpPr>
            <a:spLocks noGrp="1"/>
          </p:cNvSpPr>
          <p:nvPr>
            <p:ph type="title"/>
          </p:nvPr>
        </p:nvSpPr>
        <p:spPr/>
        <p:txBody>
          <a:bodyPr>
            <a:normAutofit fontScale="90000"/>
          </a:bodyPr>
          <a:lstStyle/>
          <a:p>
            <a:r>
              <a:rPr lang="en-US" b="1"/>
              <a:t>The Forensic Accountant as an Expert Witness: Behavior, Skills, Credentials.</a:t>
            </a:r>
            <a:endParaRPr lang="en-US" dirty="0"/>
          </a:p>
        </p:txBody>
      </p:sp>
      <p:sp>
        <p:nvSpPr>
          <p:cNvPr id="3" name="Content Placeholder 2">
            <a:extLst>
              <a:ext uri="{FF2B5EF4-FFF2-40B4-BE49-F238E27FC236}">
                <a16:creationId xmlns:a16="http://schemas.microsoft.com/office/drawing/2014/main" id="{506D31EB-17D7-4CAB-BD2F-F4CCBFC380DA}"/>
              </a:ext>
            </a:extLst>
          </p:cNvPr>
          <p:cNvSpPr>
            <a:spLocks noGrp="1"/>
          </p:cNvSpPr>
          <p:nvPr>
            <p:ph idx="1"/>
          </p:nvPr>
        </p:nvSpPr>
        <p:spPr/>
        <p:txBody>
          <a:bodyPr>
            <a:normAutofit fontScale="92500" lnSpcReduction="10000"/>
          </a:bodyPr>
          <a:lstStyle/>
          <a:p>
            <a:r>
              <a:rPr lang="en-US" dirty="0"/>
              <a:t>When a judge scolds a valuation expert for “doing a poor job,” what is the basis for that scolding?  Is there a consistent pattern or issue?</a:t>
            </a:r>
          </a:p>
          <a:p>
            <a:r>
              <a:rPr lang="en-US" dirty="0"/>
              <a:t>Variables to consider:</a:t>
            </a:r>
          </a:p>
          <a:p>
            <a:r>
              <a:rPr lang="en-US" dirty="0"/>
              <a:t>Jury trial or bench trial</a:t>
            </a:r>
          </a:p>
          <a:p>
            <a:r>
              <a:rPr lang="en-US" dirty="0"/>
              <a:t>The difference between the a female expert v male expert.</a:t>
            </a:r>
          </a:p>
          <a:p>
            <a:r>
              <a:rPr lang="en-US" dirty="0"/>
              <a:t>Most experts are easily searched and their web sites have good information we may want to add, how long in practice and other biographical variables we find interesting. </a:t>
            </a:r>
          </a:p>
          <a:p>
            <a:endParaRPr lang="en-US" dirty="0"/>
          </a:p>
          <a:p>
            <a:endParaRPr lang="en-US" dirty="0"/>
          </a:p>
        </p:txBody>
      </p:sp>
    </p:spTree>
    <p:extLst>
      <p:ext uri="{BB962C8B-B14F-4D97-AF65-F5344CB8AC3E}">
        <p14:creationId xmlns:p14="http://schemas.microsoft.com/office/powerpoint/2010/main" val="1985311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9B86-A1DC-44E0-AC3A-A4D58F4308BF}"/>
              </a:ext>
            </a:extLst>
          </p:cNvPr>
          <p:cNvSpPr>
            <a:spLocks noGrp="1"/>
          </p:cNvSpPr>
          <p:nvPr>
            <p:ph type="title"/>
          </p:nvPr>
        </p:nvSpPr>
        <p:spPr/>
        <p:txBody>
          <a:bodyPr>
            <a:normAutofit fontScale="90000"/>
          </a:bodyPr>
          <a:lstStyle/>
          <a:p>
            <a:r>
              <a:rPr lang="en-US" b="1" dirty="0"/>
              <a:t>Individual Damages: Personal injury, wrongful death, employment law.</a:t>
            </a:r>
            <a:br>
              <a:rPr lang="en-US" b="1" dirty="0"/>
            </a:br>
            <a:endParaRPr lang="en-US" b="1" dirty="0"/>
          </a:p>
        </p:txBody>
      </p:sp>
      <p:sp>
        <p:nvSpPr>
          <p:cNvPr id="3" name="Content Placeholder 2">
            <a:extLst>
              <a:ext uri="{FF2B5EF4-FFF2-40B4-BE49-F238E27FC236}">
                <a16:creationId xmlns:a16="http://schemas.microsoft.com/office/drawing/2014/main" id="{1B906198-6A40-4444-A25D-3AEE11896B7F}"/>
              </a:ext>
            </a:extLst>
          </p:cNvPr>
          <p:cNvSpPr>
            <a:spLocks noGrp="1"/>
          </p:cNvSpPr>
          <p:nvPr>
            <p:ph idx="1"/>
          </p:nvPr>
        </p:nvSpPr>
        <p:spPr/>
        <p:txBody>
          <a:bodyPr>
            <a:normAutofit fontScale="92500" lnSpcReduction="10000"/>
          </a:bodyPr>
          <a:lstStyle/>
          <a:p>
            <a:r>
              <a:rPr lang="en-US" b="1" dirty="0"/>
              <a:t>Elements of Damages</a:t>
            </a:r>
          </a:p>
          <a:p>
            <a:r>
              <a:rPr lang="en-US" dirty="0"/>
              <a:t>Expected Earnings and Earnings Capacity</a:t>
            </a:r>
          </a:p>
          <a:p>
            <a:r>
              <a:rPr lang="en-US" dirty="0"/>
              <a:t>Injured &amp; terminated persons have an obligation to mitigate their damages.</a:t>
            </a:r>
          </a:p>
          <a:p>
            <a:r>
              <a:rPr lang="en-US" dirty="0"/>
              <a:t>Injury Earnings losses are calculated net of income tax liabilities, and discounted (jurisdiction), would include only loss of earnings, benefits and household services.</a:t>
            </a:r>
          </a:p>
          <a:p>
            <a:r>
              <a:rPr lang="en-US" dirty="0"/>
              <a:t>Calculations in death cases include not only loss of earnings and benefits, net of personal consumption spending, but also valuation of lost household services, companionship services, and advice and counsel services.</a:t>
            </a:r>
          </a:p>
          <a:p>
            <a:endParaRPr lang="en-US" dirty="0"/>
          </a:p>
        </p:txBody>
      </p:sp>
    </p:spTree>
    <p:extLst>
      <p:ext uri="{BB962C8B-B14F-4D97-AF65-F5344CB8AC3E}">
        <p14:creationId xmlns:p14="http://schemas.microsoft.com/office/powerpoint/2010/main" val="2789005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7FD58-9E36-4DA8-91C7-C75106FE8ED1}"/>
              </a:ext>
            </a:extLst>
          </p:cNvPr>
          <p:cNvSpPr>
            <a:spLocks noGrp="1"/>
          </p:cNvSpPr>
          <p:nvPr>
            <p:ph type="title"/>
          </p:nvPr>
        </p:nvSpPr>
        <p:spPr/>
        <p:txBody>
          <a:bodyPr>
            <a:normAutofit fontScale="90000"/>
          </a:bodyPr>
          <a:lstStyle/>
          <a:p>
            <a:r>
              <a:rPr lang="en-US" b="1" dirty="0"/>
              <a:t>Individual Damages: Personal injury, wrongful death, employment law.</a:t>
            </a:r>
            <a:br>
              <a:rPr lang="en-US" b="1" dirty="0"/>
            </a:br>
            <a:endParaRPr lang="en-US" dirty="0"/>
          </a:p>
        </p:txBody>
      </p:sp>
      <p:sp>
        <p:nvSpPr>
          <p:cNvPr id="3" name="Content Placeholder 2">
            <a:extLst>
              <a:ext uri="{FF2B5EF4-FFF2-40B4-BE49-F238E27FC236}">
                <a16:creationId xmlns:a16="http://schemas.microsoft.com/office/drawing/2014/main" id="{F4EB6380-5B2F-4FEB-8EE8-F33A6409F5DF}"/>
              </a:ext>
            </a:extLst>
          </p:cNvPr>
          <p:cNvSpPr>
            <a:spLocks noGrp="1"/>
          </p:cNvSpPr>
          <p:nvPr>
            <p:ph idx="1"/>
          </p:nvPr>
        </p:nvSpPr>
        <p:spPr/>
        <p:txBody>
          <a:bodyPr>
            <a:normAutofit fontScale="92500" lnSpcReduction="10000"/>
          </a:bodyPr>
          <a:lstStyle/>
          <a:p>
            <a:r>
              <a:rPr lang="en-US" dirty="0"/>
              <a:t>Lost earnings in wrongful employment termination cases use also Expected Earnings and Earnings Capacity but, should approximate the amount of time a terminated employee would have remained employed for the defendant employer accounting for the probabilities of surviving, participating in the labor force, being employed, and remaining employed for that particular employer (Baum, 2013).</a:t>
            </a:r>
          </a:p>
          <a:p>
            <a:r>
              <a:rPr lang="en-US" dirty="0"/>
              <a:t>Quinlan v. Curtiss-Wright Corporation (NJ, Appellate Div. 2012): plaintiff-employee – and not the defendant-employer – is ultimately responsible for proving that the compensable injuries are permanent or will endure into the future for a reasonably likely time. </a:t>
            </a:r>
          </a:p>
          <a:p>
            <a:pPr marL="0" indent="0">
              <a:buNone/>
            </a:pPr>
            <a:endParaRPr lang="en-US" dirty="0"/>
          </a:p>
          <a:p>
            <a:endParaRPr lang="en-US" dirty="0"/>
          </a:p>
        </p:txBody>
      </p:sp>
    </p:spTree>
    <p:extLst>
      <p:ext uri="{BB962C8B-B14F-4D97-AF65-F5344CB8AC3E}">
        <p14:creationId xmlns:p14="http://schemas.microsoft.com/office/powerpoint/2010/main" val="4162935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92621-AD53-4FA5-940B-EB3C85490422}"/>
              </a:ext>
            </a:extLst>
          </p:cNvPr>
          <p:cNvSpPr>
            <a:spLocks noGrp="1"/>
          </p:cNvSpPr>
          <p:nvPr>
            <p:ph type="title"/>
          </p:nvPr>
        </p:nvSpPr>
        <p:spPr/>
        <p:txBody>
          <a:bodyPr>
            <a:normAutofit fontScale="90000"/>
          </a:bodyPr>
          <a:lstStyle/>
          <a:p>
            <a:r>
              <a:rPr lang="en-US" b="1" dirty="0"/>
              <a:t>Individual Damages: Personal injury, wrongful death, employment law.</a:t>
            </a:r>
            <a:br>
              <a:rPr lang="en-US" b="1" dirty="0"/>
            </a:br>
            <a:endParaRPr lang="en-US" b="1" dirty="0"/>
          </a:p>
        </p:txBody>
      </p:sp>
      <p:sp>
        <p:nvSpPr>
          <p:cNvPr id="3" name="Content Placeholder 2">
            <a:extLst>
              <a:ext uri="{FF2B5EF4-FFF2-40B4-BE49-F238E27FC236}">
                <a16:creationId xmlns:a16="http://schemas.microsoft.com/office/drawing/2014/main" id="{42488DDB-9039-401E-B80B-38931454522E}"/>
              </a:ext>
            </a:extLst>
          </p:cNvPr>
          <p:cNvSpPr>
            <a:spLocks noGrp="1"/>
          </p:cNvSpPr>
          <p:nvPr>
            <p:ph idx="1"/>
          </p:nvPr>
        </p:nvSpPr>
        <p:spPr/>
        <p:txBody>
          <a:bodyPr>
            <a:normAutofit fontScale="92500" lnSpcReduction="20000"/>
          </a:bodyPr>
          <a:lstStyle/>
          <a:p>
            <a:r>
              <a:rPr lang="en-US" sz="3200" dirty="0"/>
              <a:t>Research Opportunities:</a:t>
            </a:r>
          </a:p>
          <a:p>
            <a:r>
              <a:rPr lang="en-US" sz="3200" dirty="0"/>
              <a:t>Selection  of  growth  rates  of  earnings,  the  selection  of discount rates, self-consumption rates, and base wages. What  is  legally  permissible  and  what  is  economically  correct.</a:t>
            </a:r>
          </a:p>
          <a:p>
            <a:r>
              <a:rPr lang="en-US" sz="3200" dirty="0"/>
              <a:t> How long will it take a claimant to replace the current level of wages after termination? Is age or gender a factor? </a:t>
            </a:r>
          </a:p>
          <a:p>
            <a:r>
              <a:rPr lang="en-US" sz="3200" dirty="0"/>
              <a:t>Role and weight given to medical and vocational experts.</a:t>
            </a:r>
          </a:p>
          <a:p>
            <a:endParaRPr lang="en-US" dirty="0"/>
          </a:p>
        </p:txBody>
      </p:sp>
    </p:spTree>
    <p:extLst>
      <p:ext uri="{BB962C8B-B14F-4D97-AF65-F5344CB8AC3E}">
        <p14:creationId xmlns:p14="http://schemas.microsoft.com/office/powerpoint/2010/main" val="24484985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6BC76-3037-48AC-9F8D-FC11AF6D0758}"/>
              </a:ext>
            </a:extLst>
          </p:cNvPr>
          <p:cNvSpPr>
            <a:spLocks noGrp="1"/>
          </p:cNvSpPr>
          <p:nvPr>
            <p:ph type="title"/>
          </p:nvPr>
        </p:nvSpPr>
        <p:spPr/>
        <p:txBody>
          <a:bodyPr>
            <a:normAutofit fontScale="90000"/>
          </a:bodyPr>
          <a:lstStyle/>
          <a:p>
            <a:r>
              <a:rPr lang="en-US" b="1" dirty="0"/>
              <a:t>Commercial Damages: Lost profits, business interruption.</a:t>
            </a:r>
            <a:br>
              <a:rPr lang="en-US" b="1" dirty="0"/>
            </a:br>
            <a:endParaRPr lang="en-US" b="1" dirty="0"/>
          </a:p>
        </p:txBody>
      </p:sp>
      <p:sp>
        <p:nvSpPr>
          <p:cNvPr id="3" name="Content Placeholder 2">
            <a:extLst>
              <a:ext uri="{FF2B5EF4-FFF2-40B4-BE49-F238E27FC236}">
                <a16:creationId xmlns:a16="http://schemas.microsoft.com/office/drawing/2014/main" id="{EFB86571-0DA6-440B-BFE0-D45231D8B7D0}"/>
              </a:ext>
            </a:extLst>
          </p:cNvPr>
          <p:cNvSpPr>
            <a:spLocks noGrp="1"/>
          </p:cNvSpPr>
          <p:nvPr>
            <p:ph idx="1"/>
          </p:nvPr>
        </p:nvSpPr>
        <p:spPr/>
        <p:txBody>
          <a:bodyPr>
            <a:normAutofit fontScale="85000" lnSpcReduction="10000"/>
          </a:bodyPr>
          <a:lstStyle/>
          <a:p>
            <a:r>
              <a:rPr lang="en-US" dirty="0"/>
              <a:t>Forensic accounting experts are often utilized to present and defend lost profits damages. In a commercial dispute of this type, damages are estimated using accounting concepts, measurements, and assumptions to obtain a reasonable valuation.</a:t>
            </a:r>
          </a:p>
          <a:p>
            <a:r>
              <a:rPr lang="en-US" dirty="0"/>
              <a:t>The principal theory of lost profits is that ‘‘but for’’ the damaging event, the claimant would have experienced a historical rate or even growth of revenue or profits.</a:t>
            </a:r>
          </a:p>
          <a:p>
            <a:r>
              <a:rPr lang="en-US" dirty="0"/>
              <a:t>An expert estimates the difference between (1) the plaintiff’s cash flow or other measure of economic income in the but for/projected world and (2) the plaintiff’s cash flow or economic income in the actual/real world. The difference between these two estimates of economic income is then discounted to present value.</a:t>
            </a:r>
          </a:p>
        </p:txBody>
      </p:sp>
    </p:spTree>
    <p:extLst>
      <p:ext uri="{BB962C8B-B14F-4D97-AF65-F5344CB8AC3E}">
        <p14:creationId xmlns:p14="http://schemas.microsoft.com/office/powerpoint/2010/main" val="926958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729E-9D65-48BE-BAA5-B5FA8389FC97}"/>
              </a:ext>
            </a:extLst>
          </p:cNvPr>
          <p:cNvSpPr>
            <a:spLocks noGrp="1"/>
          </p:cNvSpPr>
          <p:nvPr>
            <p:ph type="title"/>
          </p:nvPr>
        </p:nvSpPr>
        <p:spPr/>
        <p:txBody>
          <a:bodyPr>
            <a:normAutofit fontScale="90000"/>
          </a:bodyPr>
          <a:lstStyle/>
          <a:p>
            <a:r>
              <a:rPr lang="en-US" b="1" dirty="0"/>
              <a:t>Commercial Damages: Lost profits, business interruption</a:t>
            </a:r>
          </a:p>
        </p:txBody>
      </p:sp>
      <p:sp>
        <p:nvSpPr>
          <p:cNvPr id="3" name="Content Placeholder 2">
            <a:extLst>
              <a:ext uri="{FF2B5EF4-FFF2-40B4-BE49-F238E27FC236}">
                <a16:creationId xmlns:a16="http://schemas.microsoft.com/office/drawing/2014/main" id="{1A9A574D-2C4A-4BB4-8530-8BC797305FA8}"/>
              </a:ext>
            </a:extLst>
          </p:cNvPr>
          <p:cNvSpPr>
            <a:spLocks noGrp="1"/>
          </p:cNvSpPr>
          <p:nvPr>
            <p:ph idx="1"/>
          </p:nvPr>
        </p:nvSpPr>
        <p:spPr/>
        <p:txBody>
          <a:bodyPr>
            <a:normAutofit fontScale="92500" lnSpcReduction="20000"/>
          </a:bodyPr>
          <a:lstStyle/>
          <a:p>
            <a:r>
              <a:rPr lang="en-US" dirty="0"/>
              <a:t>To recover damages for lost profits, plaintiff must prove it is reasonably certain they would have earned profits (damages) but for defendant’s conduct (liability). The factors courts consider are:</a:t>
            </a:r>
          </a:p>
          <a:p>
            <a:r>
              <a:rPr lang="en-US" dirty="0"/>
              <a:t>The court’s confidence that the estimate is accurate</a:t>
            </a:r>
          </a:p>
          <a:p>
            <a:r>
              <a:rPr lang="en-US" dirty="0"/>
              <a:t>The extent to which the claim is supported by verifiable data</a:t>
            </a:r>
          </a:p>
          <a:p>
            <a:r>
              <a:rPr lang="en-US" dirty="0"/>
              <a:t>Whether the plaintiff has a track record</a:t>
            </a:r>
          </a:p>
          <a:p>
            <a:r>
              <a:rPr lang="en-US" dirty="0"/>
              <a:t>The number of difficult to quantify risks in the plaintiff’s projections</a:t>
            </a:r>
          </a:p>
          <a:p>
            <a:r>
              <a:rPr lang="en-US" dirty="0"/>
              <a:t>The extent to which the lost profits fall within a defined range, i.e. 3.2 million to 3.5 million.</a:t>
            </a:r>
          </a:p>
          <a:p>
            <a:endParaRPr lang="en-US" dirty="0"/>
          </a:p>
          <a:p>
            <a:endParaRPr lang="en-US" dirty="0"/>
          </a:p>
        </p:txBody>
      </p:sp>
    </p:spTree>
    <p:extLst>
      <p:ext uri="{BB962C8B-B14F-4D97-AF65-F5344CB8AC3E}">
        <p14:creationId xmlns:p14="http://schemas.microsoft.com/office/powerpoint/2010/main" val="88275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19F31-7CDE-4877-A7B7-DC8901F8F5AC}"/>
              </a:ext>
            </a:extLst>
          </p:cNvPr>
          <p:cNvSpPr>
            <a:spLocks noGrp="1"/>
          </p:cNvSpPr>
          <p:nvPr>
            <p:ph type="title"/>
          </p:nvPr>
        </p:nvSpPr>
        <p:spPr/>
        <p:txBody>
          <a:bodyPr>
            <a:normAutofit fontScale="90000"/>
          </a:bodyPr>
          <a:lstStyle/>
          <a:p>
            <a:r>
              <a:rPr lang="en-US" b="1" dirty="0"/>
              <a:t>Commercial Damages: Lost profits, business interruption</a:t>
            </a:r>
          </a:p>
        </p:txBody>
      </p:sp>
      <p:sp>
        <p:nvSpPr>
          <p:cNvPr id="3" name="Content Placeholder 2">
            <a:extLst>
              <a:ext uri="{FF2B5EF4-FFF2-40B4-BE49-F238E27FC236}">
                <a16:creationId xmlns:a16="http://schemas.microsoft.com/office/drawing/2014/main" id="{79922588-EBCF-4426-AB67-59A4714678EB}"/>
              </a:ext>
            </a:extLst>
          </p:cNvPr>
          <p:cNvSpPr>
            <a:spLocks noGrp="1"/>
          </p:cNvSpPr>
          <p:nvPr>
            <p:ph idx="1"/>
          </p:nvPr>
        </p:nvSpPr>
        <p:spPr/>
        <p:txBody>
          <a:bodyPr>
            <a:normAutofit fontScale="70000" lnSpcReduction="20000"/>
          </a:bodyPr>
          <a:lstStyle/>
          <a:p>
            <a:r>
              <a:rPr lang="en-US" b="1" dirty="0"/>
              <a:t>Research Opportunities:</a:t>
            </a:r>
          </a:p>
          <a:p>
            <a:r>
              <a:rPr lang="en-US" dirty="0"/>
              <a:t>Growth rates to future lost profits.</a:t>
            </a:r>
          </a:p>
          <a:p>
            <a:r>
              <a:rPr lang="en-US" dirty="0"/>
              <a:t>Risk adjusted discount rates. Net Income more risk than fixed expenses. </a:t>
            </a:r>
          </a:p>
          <a:p>
            <a:r>
              <a:rPr lang="en-US" dirty="0"/>
              <a:t>Models for projecting Sales. The sales projection method compares projected revenue before the harmful event to actual revenue after the harmful event.</a:t>
            </a:r>
          </a:p>
          <a:p>
            <a:r>
              <a:rPr lang="en-US" dirty="0"/>
              <a:t>Models for avoided costs (sometimes referred to as incremental expenses or non-continuing expenses). Cost behavior. </a:t>
            </a:r>
          </a:p>
          <a:p>
            <a:r>
              <a:rPr lang="en-US" dirty="0"/>
              <a:t>Impact from industry and economic outlook.</a:t>
            </a:r>
          </a:p>
          <a:p>
            <a:r>
              <a:rPr lang="en-US" dirty="0"/>
              <a:t>Statistical methods for meeting reasonable certainty “but for.”</a:t>
            </a:r>
          </a:p>
          <a:p>
            <a:r>
              <a:rPr lang="en-US" dirty="0"/>
              <a:t>The role of “liability.”</a:t>
            </a:r>
          </a:p>
          <a:p>
            <a:endParaRPr lang="en-US" dirty="0"/>
          </a:p>
        </p:txBody>
      </p:sp>
    </p:spTree>
    <p:extLst>
      <p:ext uri="{BB962C8B-B14F-4D97-AF65-F5344CB8AC3E}">
        <p14:creationId xmlns:p14="http://schemas.microsoft.com/office/powerpoint/2010/main" val="3125582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AD576-E373-48CD-BD3F-3383904D6645}"/>
              </a:ext>
            </a:extLst>
          </p:cNvPr>
          <p:cNvSpPr>
            <a:spLocks noGrp="1"/>
          </p:cNvSpPr>
          <p:nvPr>
            <p:ph type="title"/>
          </p:nvPr>
        </p:nvSpPr>
        <p:spPr/>
        <p:txBody>
          <a:bodyPr>
            <a:noAutofit/>
          </a:bodyPr>
          <a:lstStyle/>
          <a:p>
            <a:r>
              <a:rPr lang="en-US" sz="3600" b="1" dirty="0"/>
              <a:t>The following areas are underrepresented in forensic accounting research, and study opportunities will be discussed:</a:t>
            </a:r>
          </a:p>
        </p:txBody>
      </p:sp>
      <p:sp>
        <p:nvSpPr>
          <p:cNvPr id="3" name="Content Placeholder 2">
            <a:extLst>
              <a:ext uri="{FF2B5EF4-FFF2-40B4-BE49-F238E27FC236}">
                <a16:creationId xmlns:a16="http://schemas.microsoft.com/office/drawing/2014/main" id="{68169897-B8C2-484B-875F-2CB54C42E1B6}"/>
              </a:ext>
            </a:extLst>
          </p:cNvPr>
          <p:cNvSpPr>
            <a:spLocks noGrp="1"/>
          </p:cNvSpPr>
          <p:nvPr>
            <p:ph idx="1"/>
          </p:nvPr>
        </p:nvSpPr>
        <p:spPr/>
        <p:txBody>
          <a:bodyPr>
            <a:normAutofit fontScale="77500" lnSpcReduction="20000"/>
          </a:bodyPr>
          <a:lstStyle/>
          <a:p>
            <a:r>
              <a:rPr lang="en-US" sz="3600" dirty="0"/>
              <a:t>Business Valuation : Focus on the valuation of privately held companies.</a:t>
            </a:r>
          </a:p>
          <a:p>
            <a:r>
              <a:rPr lang="en-US" sz="3600" dirty="0"/>
              <a:t>The Forensic Accountant as an Expert Witness: Behavior, Skills, Credentials.</a:t>
            </a:r>
          </a:p>
          <a:p>
            <a:r>
              <a:rPr lang="en-US" sz="3600" dirty="0"/>
              <a:t>Individual Damages: Personal injury, wrongful death, employment law.</a:t>
            </a:r>
          </a:p>
          <a:p>
            <a:r>
              <a:rPr lang="en-US" sz="3600" dirty="0"/>
              <a:t>Commercial Damages: Lost profits, business interruption.</a:t>
            </a:r>
          </a:p>
          <a:p>
            <a:endParaRPr lang="en-US" dirty="0"/>
          </a:p>
          <a:p>
            <a:endParaRPr lang="en-US" dirty="0"/>
          </a:p>
        </p:txBody>
      </p:sp>
    </p:spTree>
    <p:extLst>
      <p:ext uri="{BB962C8B-B14F-4D97-AF65-F5344CB8AC3E}">
        <p14:creationId xmlns:p14="http://schemas.microsoft.com/office/powerpoint/2010/main" val="67656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9244" y="2951661"/>
            <a:ext cx="5747354" cy="285109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824" y="1996815"/>
            <a:ext cx="4313420" cy="2282956"/>
          </a:xfrm>
          <a:prstGeom prst="rect">
            <a:avLst/>
          </a:prstGeom>
        </p:spPr>
      </p:pic>
      <p:sp>
        <p:nvSpPr>
          <p:cNvPr id="6" name="Title 1">
            <a:extLst>
              <a:ext uri="{FF2B5EF4-FFF2-40B4-BE49-F238E27FC236}">
                <a16:creationId xmlns:a16="http://schemas.microsoft.com/office/drawing/2014/main" id="{6AB1BEA8-6E50-4220-91E9-56035C6AF317}"/>
              </a:ext>
            </a:extLst>
          </p:cNvPr>
          <p:cNvSpPr>
            <a:spLocks noGrp="1"/>
          </p:cNvSpPr>
          <p:nvPr>
            <p:ph type="title"/>
          </p:nvPr>
        </p:nvSpPr>
        <p:spPr>
          <a:xfrm>
            <a:off x="1295402" y="982132"/>
            <a:ext cx="9601196" cy="1303867"/>
          </a:xfrm>
        </p:spPr>
        <p:txBody>
          <a:bodyPr/>
          <a:lstStyle/>
          <a:p>
            <a:r>
              <a:rPr lang="en-US" dirty="0"/>
              <a:t>Related Journals </a:t>
            </a:r>
          </a:p>
        </p:txBody>
      </p:sp>
    </p:spTree>
    <p:extLst>
      <p:ext uri="{BB962C8B-B14F-4D97-AF65-F5344CB8AC3E}">
        <p14:creationId xmlns:p14="http://schemas.microsoft.com/office/powerpoint/2010/main" val="427118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B1BEA8-6E50-4220-91E9-56035C6AF317}"/>
              </a:ext>
            </a:extLst>
          </p:cNvPr>
          <p:cNvSpPr>
            <a:spLocks noGrp="1"/>
          </p:cNvSpPr>
          <p:nvPr>
            <p:ph type="title"/>
          </p:nvPr>
        </p:nvSpPr>
        <p:spPr>
          <a:xfrm>
            <a:off x="1295402" y="982132"/>
            <a:ext cx="9601196" cy="1303867"/>
          </a:xfrm>
        </p:spPr>
        <p:txBody>
          <a:bodyPr/>
          <a:lstStyle/>
          <a:p>
            <a:r>
              <a:rPr lang="en-US" dirty="0"/>
              <a:t>Related Journals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323" y="2386296"/>
            <a:ext cx="5544987" cy="3033301"/>
          </a:xfrm>
          <a:prstGeom prst="rect">
            <a:avLst/>
          </a:prstGeom>
        </p:spPr>
      </p:pic>
      <p:pic>
        <p:nvPicPr>
          <p:cNvPr id="7" name="Picture 6">
            <a:extLst>
              <a:ext uri="{FF2B5EF4-FFF2-40B4-BE49-F238E27FC236}">
                <a16:creationId xmlns:a16="http://schemas.microsoft.com/office/drawing/2014/main" id="{BA1A89A1-5B00-4916-B58F-3304ACAD7220}"/>
              </a:ext>
            </a:extLst>
          </p:cNvPr>
          <p:cNvPicPr>
            <a:picLocks noChangeAspect="1"/>
          </p:cNvPicPr>
          <p:nvPr/>
        </p:nvPicPr>
        <p:blipFill>
          <a:blip r:embed="rId3"/>
          <a:stretch>
            <a:fillRect/>
          </a:stretch>
        </p:blipFill>
        <p:spPr>
          <a:xfrm>
            <a:off x="6796217" y="2813149"/>
            <a:ext cx="2479920" cy="2178981"/>
          </a:xfrm>
          <a:prstGeom prst="rect">
            <a:avLst/>
          </a:prstGeom>
        </p:spPr>
      </p:pic>
    </p:spTree>
    <p:extLst>
      <p:ext uri="{BB962C8B-B14F-4D97-AF65-F5344CB8AC3E}">
        <p14:creationId xmlns:p14="http://schemas.microsoft.com/office/powerpoint/2010/main" val="2917611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B1BEA8-6E50-4220-91E9-56035C6AF317}"/>
              </a:ext>
            </a:extLst>
          </p:cNvPr>
          <p:cNvSpPr>
            <a:spLocks noGrp="1"/>
          </p:cNvSpPr>
          <p:nvPr>
            <p:ph type="title"/>
          </p:nvPr>
        </p:nvSpPr>
        <p:spPr>
          <a:xfrm>
            <a:off x="1295402" y="982132"/>
            <a:ext cx="9601196" cy="1303867"/>
          </a:xfrm>
        </p:spPr>
        <p:txBody>
          <a:bodyPr/>
          <a:lstStyle/>
          <a:p>
            <a:r>
              <a:rPr lang="en-US" dirty="0"/>
              <a:t>Related Journals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961" y="2622591"/>
            <a:ext cx="5441056" cy="298752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972" y="1911621"/>
            <a:ext cx="5478321" cy="3827488"/>
          </a:xfrm>
          <a:prstGeom prst="rect">
            <a:avLst/>
          </a:prstGeom>
        </p:spPr>
      </p:pic>
    </p:spTree>
    <p:extLst>
      <p:ext uri="{BB962C8B-B14F-4D97-AF65-F5344CB8AC3E}">
        <p14:creationId xmlns:p14="http://schemas.microsoft.com/office/powerpoint/2010/main" val="2008314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D60CB-5122-41D4-97A2-FD1325E75B99}"/>
              </a:ext>
            </a:extLst>
          </p:cNvPr>
          <p:cNvSpPr>
            <a:spLocks noGrp="1"/>
          </p:cNvSpPr>
          <p:nvPr>
            <p:ph type="title"/>
          </p:nvPr>
        </p:nvSpPr>
        <p:spPr/>
        <p:txBody>
          <a:bodyPr>
            <a:normAutofit fontScale="90000"/>
          </a:bodyPr>
          <a:lstStyle/>
          <a:p>
            <a:r>
              <a:rPr lang="en-US" b="1" dirty="0"/>
              <a:t>Research Opportunity In Business Valuation of Private Companies: </a:t>
            </a:r>
          </a:p>
        </p:txBody>
      </p:sp>
      <p:sp>
        <p:nvSpPr>
          <p:cNvPr id="3" name="Content Placeholder 2">
            <a:extLst>
              <a:ext uri="{FF2B5EF4-FFF2-40B4-BE49-F238E27FC236}">
                <a16:creationId xmlns:a16="http://schemas.microsoft.com/office/drawing/2014/main" id="{8C6D8988-8067-4FCE-949B-A7517F87CB4E}"/>
              </a:ext>
            </a:extLst>
          </p:cNvPr>
          <p:cNvSpPr>
            <a:spLocks noGrp="1"/>
          </p:cNvSpPr>
          <p:nvPr>
            <p:ph idx="1"/>
          </p:nvPr>
        </p:nvSpPr>
        <p:spPr/>
        <p:txBody>
          <a:bodyPr/>
          <a:lstStyle/>
          <a:p>
            <a:r>
              <a:rPr lang="en-US" dirty="0"/>
              <a:t>The </a:t>
            </a:r>
            <a:r>
              <a:rPr lang="en-US" sz="2800" b="1" u="sng" dirty="0"/>
              <a:t>capitalization or discount rate</a:t>
            </a:r>
            <a:r>
              <a:rPr lang="en-US" dirty="0"/>
              <a:t> should be essentially the same as the rate of return (yield) that is currently being offered to attract capital or investment to the type, size, and financial condition of business that is being valued. </a:t>
            </a:r>
          </a:p>
          <a:p>
            <a:r>
              <a:rPr lang="en-US" dirty="0"/>
              <a:t>The capitalization or discount rate must be consistent with the “type” of benefit streams to be capitalized or discounted (e.g., pre-tax versus after-tax, cash flow vs. earnings to invested capital or equity).</a:t>
            </a:r>
          </a:p>
        </p:txBody>
      </p:sp>
    </p:spTree>
    <p:extLst>
      <p:ext uri="{BB962C8B-B14F-4D97-AF65-F5344CB8AC3E}">
        <p14:creationId xmlns:p14="http://schemas.microsoft.com/office/powerpoint/2010/main" val="1348362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FA9B-A8C6-4E48-98B7-FF6F3047A536}"/>
              </a:ext>
            </a:extLst>
          </p:cNvPr>
          <p:cNvSpPr>
            <a:spLocks noGrp="1"/>
          </p:cNvSpPr>
          <p:nvPr>
            <p:ph type="title"/>
          </p:nvPr>
        </p:nvSpPr>
        <p:spPr/>
        <p:txBody>
          <a:bodyPr>
            <a:normAutofit fontScale="90000"/>
          </a:bodyPr>
          <a:lstStyle/>
          <a:p>
            <a:r>
              <a:rPr lang="en-US" b="1" dirty="0"/>
              <a:t>Research Opportunity In Business Valuation of Private Companies: </a:t>
            </a:r>
          </a:p>
        </p:txBody>
      </p:sp>
      <p:sp>
        <p:nvSpPr>
          <p:cNvPr id="3" name="Content Placeholder 2">
            <a:extLst>
              <a:ext uri="{FF2B5EF4-FFF2-40B4-BE49-F238E27FC236}">
                <a16:creationId xmlns:a16="http://schemas.microsoft.com/office/drawing/2014/main" id="{7F8E548D-E215-49D5-B322-EA68688FFB20}"/>
              </a:ext>
            </a:extLst>
          </p:cNvPr>
          <p:cNvSpPr>
            <a:spLocks noGrp="1"/>
          </p:cNvSpPr>
          <p:nvPr>
            <p:ph idx="1"/>
          </p:nvPr>
        </p:nvSpPr>
        <p:spPr>
          <a:xfrm>
            <a:off x="1295401" y="2556932"/>
            <a:ext cx="5465163" cy="3499094"/>
          </a:xfrm>
        </p:spPr>
        <p:txBody>
          <a:bodyPr>
            <a:normAutofit fontScale="62500" lnSpcReduction="20000"/>
          </a:bodyPr>
          <a:lstStyle/>
          <a:p>
            <a:r>
              <a:rPr lang="en-US" sz="2400" dirty="0"/>
              <a:t>The primary build-up formula is: </a:t>
            </a:r>
            <a:r>
              <a:rPr lang="en-US" sz="2400" dirty="0" err="1"/>
              <a:t>Ke</a:t>
            </a:r>
            <a:r>
              <a:rPr lang="en-US" sz="2400" dirty="0"/>
              <a:t> = </a:t>
            </a:r>
            <a:r>
              <a:rPr lang="en-US" sz="2400" dirty="0" err="1"/>
              <a:t>Rf</a:t>
            </a:r>
            <a:r>
              <a:rPr lang="en-US" sz="2400" dirty="0"/>
              <a:t> + ERP + </a:t>
            </a:r>
            <a:r>
              <a:rPr lang="en-US" sz="2400" dirty="0" err="1"/>
              <a:t>IRPi</a:t>
            </a:r>
            <a:r>
              <a:rPr lang="en-US" sz="2400" dirty="0"/>
              <a:t> + SP + SCR where: </a:t>
            </a:r>
          </a:p>
          <a:p>
            <a:r>
              <a:rPr lang="en-US" sz="2400" dirty="0" err="1"/>
              <a:t>Ke</a:t>
            </a:r>
            <a:r>
              <a:rPr lang="en-US" sz="2400" dirty="0"/>
              <a:t> = cost of equity </a:t>
            </a:r>
          </a:p>
          <a:p>
            <a:r>
              <a:rPr lang="en-US" sz="2400" dirty="0" err="1"/>
              <a:t>Rf</a:t>
            </a:r>
            <a:r>
              <a:rPr lang="en-US" sz="2400" dirty="0"/>
              <a:t> = risk free rate of return </a:t>
            </a:r>
          </a:p>
          <a:p>
            <a:r>
              <a:rPr lang="en-US" sz="2400" dirty="0"/>
              <a:t>ERP = expected equity risk premium, or the amount by which investors expect the future return on equity securities to exceed the risk free rate </a:t>
            </a:r>
          </a:p>
          <a:p>
            <a:r>
              <a:rPr lang="en-US" sz="2400" dirty="0" err="1"/>
              <a:t>IRPi</a:t>
            </a:r>
            <a:r>
              <a:rPr lang="en-US" sz="2400" dirty="0"/>
              <a:t> = expected industry risk premium for industry (</a:t>
            </a:r>
            <a:r>
              <a:rPr lang="en-US" sz="2400" dirty="0" err="1"/>
              <a:t>i</a:t>
            </a:r>
            <a:r>
              <a:rPr lang="en-US" sz="2400" dirty="0"/>
              <a:t>) reflecting the relative risk of companies in that industry (if appropriate) </a:t>
            </a:r>
          </a:p>
          <a:p>
            <a:r>
              <a:rPr lang="en-US" sz="2400" dirty="0"/>
              <a:t>SP = size premium </a:t>
            </a:r>
          </a:p>
          <a:p>
            <a:r>
              <a:rPr lang="en-US" sz="2400" b="1" i="1" u="sng" dirty="0"/>
              <a:t>Research Focus: </a:t>
            </a:r>
            <a:r>
              <a:rPr lang="en-US" sz="3100" b="1" i="1" u="sng" dirty="0"/>
              <a:t>SCR = specific company risk for the company</a:t>
            </a:r>
            <a:r>
              <a:rPr lang="en-US" sz="2400" b="1" i="1" u="sng" dirty="0"/>
              <a:t>.</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156679" y="2556932"/>
            <a:ext cx="4250836" cy="3499094"/>
          </a:xfrm>
          <a:prstGeom prst="rect">
            <a:avLst/>
          </a:prstGeom>
          <a:noFill/>
          <a:ln>
            <a:noFill/>
          </a:ln>
        </p:spPr>
      </p:pic>
    </p:spTree>
    <p:extLst>
      <p:ext uri="{BB962C8B-B14F-4D97-AF65-F5344CB8AC3E}">
        <p14:creationId xmlns:p14="http://schemas.microsoft.com/office/powerpoint/2010/main" val="1665904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3FA9B-A8C6-4E48-98B7-FF6F3047A536}"/>
              </a:ext>
            </a:extLst>
          </p:cNvPr>
          <p:cNvSpPr>
            <a:spLocks noGrp="1"/>
          </p:cNvSpPr>
          <p:nvPr>
            <p:ph type="title"/>
          </p:nvPr>
        </p:nvSpPr>
        <p:spPr/>
        <p:txBody>
          <a:bodyPr>
            <a:normAutofit fontScale="90000"/>
          </a:bodyPr>
          <a:lstStyle/>
          <a:p>
            <a:r>
              <a:rPr lang="en-US" b="1" dirty="0"/>
              <a:t>Research Opportunity In Business Valuation of Private Companies: </a:t>
            </a:r>
          </a:p>
        </p:txBody>
      </p:sp>
      <p:sp>
        <p:nvSpPr>
          <p:cNvPr id="3" name="Content Placeholder 2">
            <a:extLst>
              <a:ext uri="{FF2B5EF4-FFF2-40B4-BE49-F238E27FC236}">
                <a16:creationId xmlns:a16="http://schemas.microsoft.com/office/drawing/2014/main" id="{7F8E548D-E215-49D5-B322-EA68688FFB20}"/>
              </a:ext>
            </a:extLst>
          </p:cNvPr>
          <p:cNvSpPr>
            <a:spLocks noGrp="1"/>
          </p:cNvSpPr>
          <p:nvPr>
            <p:ph idx="1"/>
          </p:nvPr>
        </p:nvSpPr>
        <p:spPr/>
        <p:txBody>
          <a:bodyPr>
            <a:normAutofit fontScale="92500" lnSpcReduction="20000"/>
          </a:bodyPr>
          <a:lstStyle/>
          <a:p>
            <a:pPr marL="0" indent="0">
              <a:buNone/>
            </a:pPr>
            <a:r>
              <a:rPr lang="en-US" sz="2400" b="1" i="1" u="sng" dirty="0"/>
              <a:t>Research Focus: </a:t>
            </a:r>
            <a:r>
              <a:rPr lang="en-US" sz="3100" b="1" i="1" u="sng" dirty="0"/>
              <a:t>SCR = specific company risk for the company</a:t>
            </a:r>
            <a:r>
              <a:rPr lang="en-US" sz="2400" b="1" i="1" u="sng" dirty="0"/>
              <a:t>.</a:t>
            </a:r>
          </a:p>
          <a:p>
            <a:r>
              <a:rPr lang="en-US" sz="2400" dirty="0"/>
              <a:t>There is currently no quantifiable method for SCR. It is left to the valuation analyst judgment. </a:t>
            </a:r>
          </a:p>
          <a:p>
            <a:r>
              <a:rPr lang="en-US" sz="2400" dirty="0"/>
              <a:t>Research Area’s: 1: What is a Quantifiable method to estimate SCR?, 2: What is true expected return of investors in private companies?</a:t>
            </a:r>
          </a:p>
          <a:p>
            <a:r>
              <a:rPr lang="en-US" dirty="0"/>
              <a:t>Research Area’s: 2: The industry risk premium can be wildly erratic; when is it appropriate to use the </a:t>
            </a:r>
            <a:r>
              <a:rPr lang="en-US" dirty="0" err="1"/>
              <a:t>IRPi</a:t>
            </a:r>
            <a:r>
              <a:rPr lang="en-US" dirty="0"/>
              <a:t>?</a:t>
            </a:r>
          </a:p>
          <a:p>
            <a:pPr marL="0" indent="0">
              <a:buNone/>
            </a:pPr>
            <a:r>
              <a:rPr lang="en-US" b="1" i="1" u="sng" dirty="0"/>
              <a:t>Research Focus: </a:t>
            </a:r>
            <a:r>
              <a:rPr lang="en-US" sz="3100" b="1" i="1" u="sng" dirty="0"/>
              <a:t>IRP = Industry</a:t>
            </a:r>
            <a:r>
              <a:rPr lang="en-US" b="1" i="1" u="sng" dirty="0"/>
              <a:t> – significant variance from year-to-year</a:t>
            </a:r>
          </a:p>
          <a:p>
            <a:endParaRPr lang="en-US" dirty="0"/>
          </a:p>
          <a:p>
            <a:endParaRPr lang="en-US" sz="2400" dirty="0"/>
          </a:p>
        </p:txBody>
      </p:sp>
    </p:spTree>
    <p:extLst>
      <p:ext uri="{BB962C8B-B14F-4D97-AF65-F5344CB8AC3E}">
        <p14:creationId xmlns:p14="http://schemas.microsoft.com/office/powerpoint/2010/main" val="426092114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898</TotalTime>
  <Words>2387</Words>
  <Application>Microsoft Office PowerPoint</Application>
  <PresentationFormat>Widescreen</PresentationFormat>
  <Paragraphs>125</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Garamond</vt:lpstr>
      <vt:lpstr>Organic</vt:lpstr>
      <vt:lpstr> Non-Fraud Research Opportunities in Forensic Accounting Research: </vt:lpstr>
      <vt:lpstr> Non-Fraud Research Opportunities in Forensic Accounting Research:   </vt:lpstr>
      <vt:lpstr>The following areas are underrepresented in forensic accounting research, and study opportunities will be discussed:</vt:lpstr>
      <vt:lpstr>Related Journals </vt:lpstr>
      <vt:lpstr>Related Journals </vt:lpstr>
      <vt:lpstr>Related Journals </vt:lpstr>
      <vt:lpstr>Research Opportunity In Business Valuation of Private Companies: </vt:lpstr>
      <vt:lpstr>Research Opportunity In Business Valuation of Private Companies: </vt:lpstr>
      <vt:lpstr>Research Opportunity In Business Valuation of Private Companies: </vt:lpstr>
      <vt:lpstr>Research Opportunity In Business Valuation of Private Companies : Judicial Valuation</vt:lpstr>
      <vt:lpstr>Research Opportunity In Business Valuation of Private Companies : Judicial Valuation</vt:lpstr>
      <vt:lpstr>Research Opportunity In Business Valuation of Private Companies : Judicial Valuation</vt:lpstr>
      <vt:lpstr>Research Opportunity In Business Valuation of Private Companies : Reporting, Calculation or Conclusion?</vt:lpstr>
      <vt:lpstr>Research Opportunity In Business Valuation of Private Companies: Reporting</vt:lpstr>
      <vt:lpstr>Research Opportunity In Business Valuation of Private Companies: Reporting</vt:lpstr>
      <vt:lpstr>The Forensic Accountant as an Expert Witness: Behavior, Skills, Credentials. </vt:lpstr>
      <vt:lpstr>The Forensic Accountant as an Expert Witness: Behavior, Skills, Credentials. </vt:lpstr>
      <vt:lpstr>The Forensic Accountant as an Expert Witness: Behavior, Skills, Credentials. </vt:lpstr>
      <vt:lpstr>The Forensic Accountant as an Expert Witness: Behavior, Skills, Credentials. </vt:lpstr>
      <vt:lpstr>The Forensic Accountant as an Expert Witness: Behavior, Skills, Credentials. </vt:lpstr>
      <vt:lpstr>The Forensic Accountant as an Expert Witness: Behavior, Skills, Credentials.</vt:lpstr>
      <vt:lpstr>Individual Damages: Personal injury, wrongful death, employment law. </vt:lpstr>
      <vt:lpstr>Individual Damages: Personal injury, wrongful death, employment law. </vt:lpstr>
      <vt:lpstr>Individual Damages: Personal injury, wrongful death, employment law. </vt:lpstr>
      <vt:lpstr>Commercial Damages: Lost profits, business interruption. </vt:lpstr>
      <vt:lpstr>Commercial Damages: Lost profits, business interruption</vt:lpstr>
      <vt:lpstr>Commercial Damages: Lost profits, business interruption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Non-Fraud Research Opportunities in Forensic Accounting Research:</dc:title>
  <dc:creator>Jim DiGabriele</dc:creator>
  <cp:lastModifiedBy>Richard Riley</cp:lastModifiedBy>
  <cp:revision>75</cp:revision>
  <cp:lastPrinted>2018-05-25T15:48:38Z</cp:lastPrinted>
  <dcterms:created xsi:type="dcterms:W3CDTF">2018-04-24T13:47:32Z</dcterms:created>
  <dcterms:modified xsi:type="dcterms:W3CDTF">2018-07-24T15:43:02Z</dcterms:modified>
</cp:coreProperties>
</file>